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2" r:id="rId2"/>
    <p:sldId id="273" r:id="rId3"/>
    <p:sldId id="274" r:id="rId4"/>
    <p:sldId id="275" r:id="rId5"/>
    <p:sldId id="257" r:id="rId6"/>
    <p:sldId id="258" r:id="rId7"/>
    <p:sldId id="259" r:id="rId8"/>
    <p:sldId id="260" r:id="rId9"/>
    <p:sldId id="261" r:id="rId10"/>
    <p:sldId id="278" r:id="rId11"/>
    <p:sldId id="262" r:id="rId12"/>
    <p:sldId id="263" r:id="rId13"/>
    <p:sldId id="264" r:id="rId14"/>
    <p:sldId id="265" r:id="rId15"/>
    <p:sldId id="279" r:id="rId16"/>
    <p:sldId id="266" r:id="rId17"/>
    <p:sldId id="269" r:id="rId18"/>
    <p:sldId id="271" r:id="rId19"/>
    <p:sldId id="270" r:id="rId20"/>
    <p:sldId id="267" r:id="rId21"/>
    <p:sldId id="280" r:id="rId22"/>
    <p:sldId id="281" r:id="rId23"/>
    <p:sldId id="285" r:id="rId24"/>
    <p:sldId id="283" r:id="rId25"/>
    <p:sldId id="276" r:id="rId26"/>
    <p:sldId id="277" r:id="rId27"/>
    <p:sldId id="284" r:id="rId28"/>
    <p:sldId id="286" r:id="rId29"/>
    <p:sldId id="287" r:id="rId3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D7D2BA1-0A3B-4CC4-8E17-FD218FBC1B82}">
          <p14:sldIdLst>
            <p14:sldId id="272"/>
          </p14:sldIdLst>
        </p14:section>
        <p14:section name="Раздел без заголовка" id="{363E8D33-2FC4-43F0-8A42-55F8A20F4C4C}">
          <p14:sldIdLst>
            <p14:sldId id="273"/>
            <p14:sldId id="274"/>
            <p14:sldId id="275"/>
            <p14:sldId id="257"/>
            <p14:sldId id="258"/>
            <p14:sldId id="259"/>
            <p14:sldId id="260"/>
            <p14:sldId id="261"/>
            <p14:sldId id="278"/>
            <p14:sldId id="262"/>
            <p14:sldId id="263"/>
            <p14:sldId id="264"/>
            <p14:sldId id="265"/>
            <p14:sldId id="279"/>
            <p14:sldId id="266"/>
            <p14:sldId id="269"/>
            <p14:sldId id="271"/>
            <p14:sldId id="270"/>
            <p14:sldId id="267"/>
            <p14:sldId id="280"/>
            <p14:sldId id="281"/>
            <p14:sldId id="285"/>
            <p14:sldId id="283"/>
            <p14:sldId id="276"/>
            <p14:sldId id="277"/>
            <p14:sldId id="284"/>
            <p14:sldId id="286"/>
            <p14:sldId id="28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6598"/>
    <a:srgbClr val="DCF8FC"/>
    <a:srgbClr val="ECFCFE"/>
    <a:srgbClr val="FFFFC5"/>
    <a:srgbClr val="CDF6FB"/>
    <a:srgbClr val="CAF4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06" autoAdjust="0"/>
  </p:normalViewPr>
  <p:slideViewPr>
    <p:cSldViewPr>
      <p:cViewPr>
        <p:scale>
          <a:sx n="77" d="100"/>
          <a:sy n="77" d="100"/>
        </p:scale>
        <p:origin x="-117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1AA48D-1BC5-4889-970B-BCF07B8B9A2F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9E48C-3159-4D84-8D92-ADE44EC78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030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9E48C-3159-4D84-8D92-ADE44EC7891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370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eg"/><Relationship Id="rId5" Type="http://schemas.microsoft.com/office/2007/relationships/hdphoto" Target="../media/hdphoto2.wdp"/><Relationship Id="rId4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718"/>
          <a:stretch/>
        </p:blipFill>
        <p:spPr bwMode="auto">
          <a:xfrm>
            <a:off x="-46372" y="1420091"/>
            <a:ext cx="9190371" cy="54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718" b="57070"/>
          <a:stretch/>
        </p:blipFill>
        <p:spPr bwMode="auto">
          <a:xfrm>
            <a:off x="-46371" y="13856"/>
            <a:ext cx="9190371" cy="23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4636749" y="2140527"/>
            <a:ext cx="4507250" cy="1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4636750" y="1939637"/>
            <a:ext cx="4507250" cy="20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762000" y="374071"/>
            <a:ext cx="4507250" cy="1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0" y="117765"/>
            <a:ext cx="2886126" cy="364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304800" y="619872"/>
            <a:ext cx="8001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300" b="1" dirty="0" smtClean="0">
                <a:latin typeface="Arial" pitchFamily="34" charset="0"/>
                <a:cs typeface="Arial" pitchFamily="34" charset="0"/>
              </a:rPr>
              <a:t>МУНИЦИПАЛЬНОЕ БЮДЖЕТНОЕ ДОШКОЛЬНОЕ  ОБРАЗОВАТЕЛЬНОЕ УЧРЕЖДЕНИЕ </a:t>
            </a:r>
            <a:br>
              <a:rPr lang="ru-RU" sz="1300" b="1" dirty="0" smtClean="0">
                <a:latin typeface="Arial" pitchFamily="34" charset="0"/>
                <a:cs typeface="Arial" pitchFamily="34" charset="0"/>
              </a:rPr>
            </a:b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ДЕТСКИЙ САД «СОЛНЫШКО»  Г. ЗЕРНОГРАДА</a:t>
            </a:r>
            <a:r>
              <a:rPr lang="ru-R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2000" y="1758541"/>
            <a:ext cx="7696200" cy="2819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Реализация инновационного образовательного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проекта</a:t>
            </a:r>
          </a:p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«Система партнерских отношений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МиР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 (Мы и Родители) между дошкольной образовательной организацией </a:t>
            </a:r>
          </a:p>
          <a:p>
            <a:r>
              <a:rPr lang="ru-RU" sz="2000" b="1" dirty="0">
                <a:latin typeface="Arial" pitchFamily="34" charset="0"/>
                <a:cs typeface="Arial" pitchFamily="34" charset="0"/>
              </a:rPr>
              <a:t>и семьей как фактор успешного развития дошкольника»</a:t>
            </a:r>
          </a:p>
          <a:p>
            <a:r>
              <a:rPr lang="ru-RU" sz="2000" dirty="0" smtClean="0"/>
              <a:t> </a:t>
            </a:r>
            <a:br>
              <a:rPr lang="ru-RU" sz="2000" dirty="0" smtClean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653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4315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82" name="Picture 2" descr="C:\Users\User\Desktop\Мы  на вебинар по ИП\ещё фото\Screenshot_20240313-105914~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 bwMode="auto">
          <a:xfrm>
            <a:off x="4514491" y="234862"/>
            <a:ext cx="4028659" cy="3312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User\Desktop\Мы  на вебинар по ИП\ещё фото\Screenshot_20240313-110001~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9" b="14895"/>
          <a:stretch/>
        </p:blipFill>
        <p:spPr bwMode="auto">
          <a:xfrm>
            <a:off x="4143302" y="3759773"/>
            <a:ext cx="4399848" cy="275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User\Desktop\Мы  на вебинар по ИП\ещё фото\Весёлые прогулки по родной сторонке 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5"/>
          <a:stretch/>
        </p:blipFill>
        <p:spPr bwMode="auto">
          <a:xfrm>
            <a:off x="406066" y="3367014"/>
            <a:ext cx="3708733" cy="317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User\Desktop\Мы  на вебинар по ИП\ещё фото\Весёлые прогулки по родной сторонке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52" y="266492"/>
            <a:ext cx="3983254" cy="3016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360313" y="3106912"/>
            <a:ext cx="4498135" cy="88174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/>
            <a:r>
              <a:rPr lang="ru-RU" sz="2000" b="1" dirty="0">
                <a:latin typeface="Arial" pitchFamily="34" charset="0"/>
                <a:cs typeface="Arial" pitchFamily="34" charset="0"/>
              </a:rPr>
              <a:t>«Прогулки по родной сторонке» ко Дню России</a:t>
            </a:r>
          </a:p>
        </p:txBody>
      </p:sp>
    </p:spTree>
    <p:extLst>
      <p:ext uri="{BB962C8B-B14F-4D97-AF65-F5344CB8AC3E}">
        <p14:creationId xmlns:p14="http://schemas.microsoft.com/office/powerpoint/2010/main" val="263725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12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Китаева С.Ю\Инновац. площадка\Оформленные на областной уровень\Фото для презентации по ОбИП\Акция На велосипеде в детский сад Солнышко.jpg"/>
          <p:cNvPicPr>
            <a:picLocks noChangeAspect="1" noChangeArrowheads="1"/>
          </p:cNvPicPr>
          <p:nvPr/>
        </p:nvPicPr>
        <p:blipFill rotWithShape="1">
          <a:blip r:embed="rId2" cstate="print"/>
          <a:srcRect t="28584" b="14366"/>
          <a:stretch/>
        </p:blipFill>
        <p:spPr bwMode="auto">
          <a:xfrm>
            <a:off x="673155" y="261508"/>
            <a:ext cx="3915257" cy="2982351"/>
          </a:xfrm>
          <a:prstGeom prst="rect">
            <a:avLst/>
          </a:prstGeom>
          <a:noFill/>
        </p:spPr>
      </p:pic>
      <p:pic>
        <p:nvPicPr>
          <p:cNvPr id="13313" name="Picture 1" descr="C:\Users\User\Desktop\Мы  на вебинар по ИП\ещё фото\IMG-20210603-WA0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3" b="5603"/>
          <a:stretch/>
        </p:blipFill>
        <p:spPr bwMode="auto">
          <a:xfrm>
            <a:off x="4710332" y="1112808"/>
            <a:ext cx="3914335" cy="464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Мы  на вебинар по ИП\ещё фото\Screenshot_20240313-111306~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7" b="6461"/>
          <a:stretch/>
        </p:blipFill>
        <p:spPr bwMode="auto">
          <a:xfrm>
            <a:off x="673155" y="3332421"/>
            <a:ext cx="3915257" cy="337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40921" y="6020383"/>
            <a:ext cx="4403188" cy="68354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В детский сад на велосипеде»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40921" y="394525"/>
            <a:ext cx="4403188" cy="63473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АКЦИИ</a:t>
            </a:r>
          </a:p>
          <a:p>
            <a:pPr algn="ctr"/>
            <a:endParaRPr lang="ru-RU" sz="10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5" name="Picture 3" descr="D:\Китаева С.Ю\Инновац. площадка\Оформленные на областной уровень\Фото для презентации по ОбИП\Акция Письмо солдату Солнышко.jpg"/>
          <p:cNvPicPr>
            <a:picLocks noChangeAspect="1" noChangeArrowheads="1"/>
          </p:cNvPicPr>
          <p:nvPr/>
        </p:nvPicPr>
        <p:blipFill>
          <a:blip r:embed="rId2" cstate="print"/>
          <a:srcRect t="8639" b="14471"/>
          <a:stretch>
            <a:fillRect/>
          </a:stretch>
        </p:blipFill>
        <p:spPr bwMode="auto">
          <a:xfrm>
            <a:off x="4572000" y="2895600"/>
            <a:ext cx="4097907" cy="3799102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462109" y="5334001"/>
            <a:ext cx="4403188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«Письмо солдату»</a:t>
            </a:r>
          </a:p>
        </p:txBody>
      </p:sp>
      <p:pic>
        <p:nvPicPr>
          <p:cNvPr id="1026" name="Picture 2" descr="C:\Users\User\Desktop\Мы  на вебинар по ИП\ещё фото\Акция новогодний подарок солдату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397"/>
            <a:ext cx="4097907" cy="261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ы  на вебинар по ИП\ещё фото\Акция новогодний подарок солдату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2" y="129397"/>
            <a:ext cx="3957491" cy="45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D:\Китаева С.Ю\Инновац. площадка\Оформленные на областной уровень\Фото для презентации по ОбИП\Акция Под семейным зонтом Солнышко.jpg"/>
          <p:cNvPicPr>
            <a:picLocks noChangeAspect="1" noChangeArrowheads="1"/>
          </p:cNvPicPr>
          <p:nvPr/>
        </p:nvPicPr>
        <p:blipFill rotWithShape="1">
          <a:blip r:embed="rId2" cstate="print"/>
          <a:srcRect l="14854" t="6463" r="1221" b="2576"/>
          <a:stretch/>
        </p:blipFill>
        <p:spPr bwMode="auto">
          <a:xfrm>
            <a:off x="815905" y="362796"/>
            <a:ext cx="3756095" cy="3053264"/>
          </a:xfrm>
          <a:prstGeom prst="rect">
            <a:avLst/>
          </a:prstGeom>
          <a:noFill/>
        </p:spPr>
      </p:pic>
      <p:pic>
        <p:nvPicPr>
          <p:cNvPr id="5" name="Picture 2" descr="D:\Китаева С.Ю\Инновац. площадка\Оформленные на областной уровень\Фото для презентации по ОбИП\Под семейным зонтом Солнышко .jpg"/>
          <p:cNvPicPr>
            <a:picLocks noChangeAspect="1" noChangeArrowheads="1"/>
          </p:cNvPicPr>
          <p:nvPr/>
        </p:nvPicPr>
        <p:blipFill rotWithShape="1">
          <a:blip r:embed="rId3" cstate="print"/>
          <a:srcRect t="4635"/>
          <a:stretch/>
        </p:blipFill>
        <p:spPr bwMode="auto">
          <a:xfrm>
            <a:off x="4115754" y="3599372"/>
            <a:ext cx="4322827" cy="3091850"/>
          </a:xfrm>
          <a:prstGeom prst="rect">
            <a:avLst/>
          </a:prstGeom>
          <a:noFill/>
        </p:spPr>
      </p:pic>
      <p:pic>
        <p:nvPicPr>
          <p:cNvPr id="2050" name="Picture 2" descr="C:\Китаева С.Ю\К занятиям и праздникам\День семьи 2023\Под семейным зонтом\Слайд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0" r="4296"/>
          <a:stretch/>
        </p:blipFill>
        <p:spPr bwMode="auto">
          <a:xfrm>
            <a:off x="5028244" y="375736"/>
            <a:ext cx="3410337" cy="312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Китаева С.Ю\К занятиям и праздникам\День семьи 2023\Под семейным зонтом\Слайд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5812" r="12717" b="-1"/>
          <a:stretch/>
        </p:blipFill>
        <p:spPr bwMode="auto">
          <a:xfrm>
            <a:off x="849701" y="3448133"/>
            <a:ext cx="3134994" cy="326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133600" y="3256472"/>
            <a:ext cx="4403188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«Под семейным зонтом»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438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C:\Users\User\Desktop\Мы  на вебинар по ИП\ещё фото\Рисунок2 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5495"/>
            <a:ext cx="3879220" cy="459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Мы  на вебинар по ИП\ещё фото\а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550" y="1636726"/>
            <a:ext cx="4740275" cy="374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946134" y="381000"/>
            <a:ext cx="4953000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СОВМЕСТНЫЕ ПРАЗДНИКИ И ДОСУГИ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52400" y="4980855"/>
            <a:ext cx="4419600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«Новогодний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бал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детства»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ser\Desktop\Мы  на вебинар по ИП\ещё фото\IMG-20220606-WA005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3" t="10402"/>
          <a:stretch/>
        </p:blipFill>
        <p:spPr bwMode="auto">
          <a:xfrm>
            <a:off x="5105400" y="228600"/>
            <a:ext cx="3581400" cy="284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Мы  на вебинар по ИП\ещё фото\Screenshot_20240313-111812~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164139"/>
            <a:ext cx="3581400" cy="35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ы  на вебинар по ИП\ещё фото\Screenshot_20240313-111754~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01844" y="212905"/>
            <a:ext cx="4736102" cy="481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51642" y="5486400"/>
            <a:ext cx="5082358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latin typeface="Arial" pitchFamily="34" charset="0"/>
                <a:cs typeface="Arial" pitchFamily="34" charset="0"/>
              </a:rPr>
              <a:t>Флешмоб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 ко Дню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отца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«Мой день с папой»</a:t>
            </a:r>
          </a:p>
        </p:txBody>
      </p:sp>
    </p:spTree>
    <p:extLst>
      <p:ext uri="{BB962C8B-B14F-4D97-AF65-F5344CB8AC3E}">
        <p14:creationId xmlns:p14="http://schemas.microsoft.com/office/powerpoint/2010/main" val="328089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4467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User\Desktop\Мы  на вебинар по ИП\ещё фото\DSC_1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68" y="228600"/>
            <a:ext cx="4805293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ы  на вебинар по ИП\ещё фото\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896" y="2133600"/>
            <a:ext cx="390565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4661200" y="734033"/>
            <a:ext cx="4297354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/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«Самый нежный и красивый»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утренник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к 8 марта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968" y="3505200"/>
            <a:ext cx="4810725" cy="3185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9455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User\Desktop\Мы  на вебинар по ИП\ещё фото\Lumii_20240221_1340348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8" y="440025"/>
            <a:ext cx="3597421" cy="359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008" t="13460" r="8659" b="20922"/>
          <a:stretch/>
        </p:blipFill>
        <p:spPr bwMode="auto">
          <a:xfrm>
            <a:off x="4040359" y="371121"/>
            <a:ext cx="4719944" cy="2762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 descr="C:\Users\User\Desktop\Мы  на вебинар по ИП\ещё фото\Lumii_20240221_13474604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t="8019" b="27707"/>
          <a:stretch/>
        </p:blipFill>
        <p:spPr bwMode="auto">
          <a:xfrm>
            <a:off x="4040359" y="3279032"/>
            <a:ext cx="4719944" cy="3231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66407" y="5676900"/>
            <a:ext cx="4297354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Соревнования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23 февраля «Папа и 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4864" y="-34047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 descr="C:\Users\User\Desktop\Мы  на вебинар по ИП\ещё фото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261546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Мы  на вебинар по ИП\ещё фото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69" y="2362200"/>
            <a:ext cx="261546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\Desktop\Мы  на вебинар по ИП\ещё фото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855123"/>
            <a:ext cx="261546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Мы  на вебинар по ИП\ещё фото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90600"/>
            <a:ext cx="2615462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8601" y="304800"/>
            <a:ext cx="8382000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Электронная газета 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«ТРЯМ (территория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родителей ясно мыслящих)»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46044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37" b="94191" l="15769" r="84628">
                        <a14:foregroundMark x1="21781" y1="11619" x2="21781" y2="11619"/>
                      </a14:backgroundRemoval>
                    </a14:imgEffect>
                  </a14:imgLayer>
                </a14:imgProps>
              </a:ext>
            </a:extLst>
          </a:blip>
          <a:srcRect l="10797" t="6329" r="13997" b="8129"/>
          <a:stretch>
            <a:fillRect/>
          </a:stretch>
        </p:blipFill>
        <p:spPr bwMode="auto">
          <a:xfrm rot="16200000">
            <a:off x="4355183" y="-813565"/>
            <a:ext cx="3627549" cy="547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Китаева С.Ю\Альманах Лучистое солнышко\сканы всех альманахо\1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58" y="2850352"/>
            <a:ext cx="2148677" cy="2957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Китаева С.Ю\Альманах Лучистое солнышко\сканы всех альманахо\1.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955" y="3614003"/>
            <a:ext cx="2255183" cy="31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Китаева С.Ю\Альманах Лучистое солнышко\сканы всех альманахо\1.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53" y="3633458"/>
            <a:ext cx="2255180" cy="310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Китаева С.Ю\Альманах Лучистое солнышко\сканы всех альманахо\1.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614" y="2850352"/>
            <a:ext cx="2139155" cy="29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22444" y="1143000"/>
            <a:ext cx="3206555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 Альманах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Солнышко Лучистое»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843" y="0"/>
            <a:ext cx="9144000" cy="6858000"/>
          </a:xfrm>
          <a:prstGeom prst="rect">
            <a:avLst/>
          </a:prstGeom>
          <a:solidFill>
            <a:srgbClr val="DC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2" descr="C:\Users\User\Desktop\Мы  на вебинар по ИП\Логотип год семьи\Логотип\god_semi_logo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3" t="19301" r="28651" b="19646"/>
          <a:stretch/>
        </p:blipFill>
        <p:spPr bwMode="auto">
          <a:xfrm>
            <a:off x="6737301" y="4937806"/>
            <a:ext cx="2110739" cy="160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920240" y="678179"/>
            <a:ext cx="3048000" cy="2551599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12470" y="2627635"/>
            <a:ext cx="2667000" cy="25146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71600" y="2034491"/>
            <a:ext cx="2956560" cy="118194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3" descr="C:\Users\User\Desktop\__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8691" r="42701" b="12329"/>
          <a:stretch/>
        </p:blipFill>
        <p:spPr bwMode="auto">
          <a:xfrm>
            <a:off x="1198244" y="1700018"/>
            <a:ext cx="1544955" cy="15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8760" y="2846457"/>
            <a:ext cx="1935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ФОП ДО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8" name="Picture 4" descr="C:\Users\User\Desktop\8a7918a3784f570931e955b499e2483c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3" t="4664" r="14808" b="30707"/>
          <a:stretch/>
        </p:blipFill>
        <p:spPr bwMode="auto">
          <a:xfrm>
            <a:off x="2849880" y="755303"/>
            <a:ext cx="1862844" cy="170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happy-family-icon-multicolored-in-simple-figures-vector-198883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4" t="11765" r="7887" b="25849"/>
          <a:stretch/>
        </p:blipFill>
        <p:spPr bwMode="auto">
          <a:xfrm>
            <a:off x="1002251" y="3570514"/>
            <a:ext cx="1712645" cy="139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ердце 12"/>
          <p:cNvSpPr/>
          <p:nvPr/>
        </p:nvSpPr>
        <p:spPr>
          <a:xfrm>
            <a:off x="7247840" y="2153194"/>
            <a:ext cx="1600200" cy="1098903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ердце 23"/>
          <p:cNvSpPr/>
          <p:nvPr/>
        </p:nvSpPr>
        <p:spPr>
          <a:xfrm>
            <a:off x="5164269" y="2881434"/>
            <a:ext cx="1889760" cy="1246044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ердце 24"/>
          <p:cNvSpPr/>
          <p:nvPr/>
        </p:nvSpPr>
        <p:spPr>
          <a:xfrm>
            <a:off x="5347212" y="1524000"/>
            <a:ext cx="2044187" cy="1349921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ердце 25"/>
          <p:cNvSpPr/>
          <p:nvPr/>
        </p:nvSpPr>
        <p:spPr>
          <a:xfrm>
            <a:off x="7092282" y="3400727"/>
            <a:ext cx="1755758" cy="1419365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ердце 26"/>
          <p:cNvSpPr/>
          <p:nvPr/>
        </p:nvSpPr>
        <p:spPr>
          <a:xfrm>
            <a:off x="5383818" y="4119965"/>
            <a:ext cx="1864021" cy="1400255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ердце 27"/>
          <p:cNvSpPr/>
          <p:nvPr/>
        </p:nvSpPr>
        <p:spPr>
          <a:xfrm>
            <a:off x="6857999" y="457200"/>
            <a:ext cx="1624371" cy="1312573"/>
          </a:xfrm>
          <a:prstGeom prst="hear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5475287" y="4558482"/>
            <a:ext cx="174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ИДЕИ  ДЛЯ </a:t>
            </a:r>
          </a:p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СПЛОЧЕНИЯ</a:t>
            </a:r>
            <a:endParaRPr lang="ru-RU" sz="14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347212" y="3236338"/>
            <a:ext cx="174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СОВМЕСТНЫЙ ДОСУГ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475287" y="1829628"/>
            <a:ext cx="17450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СОВМЕСТНОЕ ЧТЕНИЕ </a:t>
            </a:r>
            <a:endParaRPr lang="ru-RU" sz="14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ПЕРЕД СНОМ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797649" y="761098"/>
            <a:ext cx="17450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СОВМЕСТНЫЕ ЗАВТРАКИ </a:t>
            </a:r>
          </a:p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 УЖИНЫ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175405" y="2441035"/>
            <a:ext cx="17450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СОВМЕСТНЫЕ ИГРЫ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092282" y="3759558"/>
            <a:ext cx="174507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ПОЦЕЛУЙ ПРИ ВСТРЕЧЕ И ПРОЩАНИИ</a:t>
            </a:r>
            <a:endParaRPr lang="ru-RU" sz="14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66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64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User\Desktop\Мы  на вебинар по ИП\ещё фото\Screenshot_20240314-132223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60" y="212458"/>
            <a:ext cx="3409462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Мы  на вебинар по ИП\ещё фото\Screenshot_20240314-132225~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3" b="8329"/>
          <a:stretch/>
        </p:blipFill>
        <p:spPr bwMode="auto">
          <a:xfrm>
            <a:off x="835933" y="3583420"/>
            <a:ext cx="3962317" cy="308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Мы  на вебинар по ИП\ещё фото\Screenshot_20240314-132241~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9" b="10565"/>
          <a:stretch/>
        </p:blipFill>
        <p:spPr bwMode="auto">
          <a:xfrm>
            <a:off x="4419600" y="176790"/>
            <a:ext cx="4114800" cy="327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User\Desktop\Мы  на вебинар по ИП\ещё фото\с адаптации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23" b="16206"/>
          <a:stretch/>
        </p:blipFill>
        <p:spPr bwMode="auto">
          <a:xfrm>
            <a:off x="4912910" y="3602948"/>
            <a:ext cx="3621490" cy="30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09600" y="3028957"/>
            <a:ext cx="8077200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Детско-родительский клуб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«Педагогика для родителей»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User\Desktop\Мы  на вебинар по ИП\ещё фото\2024-03-13-11-44-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19395" r="17750" b="24468"/>
          <a:stretch/>
        </p:blipFill>
        <p:spPr bwMode="auto">
          <a:xfrm>
            <a:off x="609600" y="1066800"/>
            <a:ext cx="2212049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Мы  на вебинар по ИП\ещё фото\2024-03-13-12-56-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358" y="544213"/>
            <a:ext cx="2444211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Мы  на вебинар по ИП\ещё фото\2024-03-13-11-40-51~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28" y="2841944"/>
            <a:ext cx="220465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Мы  на вебинар по ИП\ещё фото\Screenshot_20240313-113848~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" r="-570" b="72218"/>
          <a:stretch/>
        </p:blipFill>
        <p:spPr bwMode="auto">
          <a:xfrm>
            <a:off x="635540" y="3850685"/>
            <a:ext cx="3367818" cy="154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VK-Logo-2016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2" r="18485"/>
          <a:stretch/>
        </p:blipFill>
        <p:spPr bwMode="auto">
          <a:xfrm>
            <a:off x="3124200" y="4312519"/>
            <a:ext cx="243185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Выгнутая вверх стрелка 1"/>
          <p:cNvSpPr/>
          <p:nvPr/>
        </p:nvSpPr>
        <p:spPr>
          <a:xfrm rot="19910538">
            <a:off x="2770822" y="1873903"/>
            <a:ext cx="1254762" cy="897120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8704142">
            <a:off x="5384665" y="5414635"/>
            <a:ext cx="1727470" cy="908916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Выгнутая вверх стрелка 11"/>
          <p:cNvSpPr/>
          <p:nvPr/>
        </p:nvSpPr>
        <p:spPr>
          <a:xfrm rot="19242993">
            <a:off x="6689119" y="745371"/>
            <a:ext cx="1727470" cy="908916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Выгнутая вверх стрелка 12"/>
          <p:cNvSpPr/>
          <p:nvPr/>
        </p:nvSpPr>
        <p:spPr>
          <a:xfrm rot="8433471">
            <a:off x="6639391" y="1723674"/>
            <a:ext cx="1727470" cy="908916"/>
          </a:xfrm>
          <a:prstGeom prst="curvedDown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 descr="C:\Users\User\Desktop\Мы  на вебинар по ИП\ещё фото\Screenshot_20240313-112336~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47" y="297504"/>
            <a:ext cx="4250508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Мы  на вебинар по ИП\ещё фото\Screenshot_20240313-112529~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4" y="256972"/>
            <a:ext cx="3921107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8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C:\Users\User\Desktop\Мы  на вебинар по ИП\ещё фото\Lumii_20240314_15124238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6"/>
          <a:stretch/>
        </p:blipFill>
        <p:spPr bwMode="auto">
          <a:xfrm>
            <a:off x="270294" y="295883"/>
            <a:ext cx="4136335" cy="632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Мы  на вебинар по ИП\ещё фото\Lumii_20240314_1515147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73" y="295883"/>
            <a:ext cx="4489593" cy="629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88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8" name="Picture 10" descr="C:\Users\User\Desktop\Мы  на вебинар по ИП\ещё фото\X76e7r9it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18037"/>
            <a:ext cx="6244391" cy="4534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User\Desktop\Мы  на вебинар по ИП\ещё фото\Lumii_20240314_150803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2" y="1219200"/>
            <a:ext cx="3391725" cy="494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60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2166467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4800" y="298811"/>
            <a:ext cx="8534400" cy="622173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93771"/>
              </p:ext>
            </p:extLst>
          </p:nvPr>
        </p:nvGraphicFramePr>
        <p:xfrm>
          <a:off x="533400" y="609600"/>
          <a:ext cx="8077200" cy="543460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4800"/>
                <a:gridCol w="3352800"/>
                <a:gridCol w="4419600"/>
              </a:tblGrid>
              <a:tr h="685800">
                <a:tc>
                  <a:txBody>
                    <a:bodyPr/>
                    <a:lstStyle/>
                    <a:p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 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 реализации проекта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Полученные результаты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реализации проекта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92356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Разработана инновационная система партнерских отношений между ДОО и семьей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Разработана и успешно реализована инновационная система партнерских "</a:t>
                      </a:r>
                      <a:r>
                        <a:rPr lang="ru-RU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МиР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" (Мы и Родители)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2148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Отобраны интегрированные формы детско-родительской деятельности по основным  направлениям  развития  детей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Образовательные проекты, конкурсы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Социально-педагогические, патриотические  акции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Детско-родительский клуб «Педагогика для родителей»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Symbol"/>
                        <a:buChar char=""/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Выпуск собственных периодических печатных  изданий для родителей и педагогов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16764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itchFamily="34" charset="0"/>
                          <a:cs typeface="Arial" pitchFamily="34" charset="0"/>
                        </a:rPr>
                        <a:t>Обеспечена высокая степень вовлечения семьи в образовательное пространство детского сада</a:t>
                      </a:r>
                      <a:endParaRPr lang="ru-RU" sz="16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 итогам учебного года процент вовлечённых родителей в мероприятия ДОО и дошкольных групп составил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- 2020-2021 </a:t>
                      </a:r>
                      <a:r>
                        <a:rPr lang="ru-RU" sz="1600" dirty="0" err="1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уч.г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.  - 64%;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- 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2021-2022 </a:t>
                      </a:r>
                      <a:r>
                        <a:rPr lang="ru-RU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уч.г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-  82%;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- 2022-2023  </a:t>
                      </a:r>
                      <a:r>
                        <a:rPr lang="ru-RU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уч.г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.  - 90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%.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366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3935998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4800" y="298811"/>
            <a:ext cx="8534400" cy="622173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5420404"/>
              </p:ext>
            </p:extLst>
          </p:nvPr>
        </p:nvGraphicFramePr>
        <p:xfrm>
          <a:off x="495300" y="546100"/>
          <a:ext cx="8153400" cy="5839460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4800"/>
                <a:gridCol w="2667000"/>
                <a:gridCol w="5181600"/>
              </a:tblGrid>
              <a:tr h="444500">
                <a:tc>
                  <a:txBody>
                    <a:bodyPr/>
                    <a:lstStyle/>
                    <a:p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Планируемы результаты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Полученные 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результаты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46634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 уровень  профессиональной компетенции педагогов, реализация личностно-профессионального роста специалистов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Конференции и семинары «Работа инновационной площадки «Мир дошкольника: семья, детский сад, социум»», АНО ДПО «НИИ ВОО «Воспитатели России»;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Онлайн семинар «Эффективные формы очного и дистанционного взаимодействия педагога с семьей в соответствии с требованиями ФГОС», автор методик по семейному воспитанию </a:t>
                      </a:r>
                      <a:r>
                        <a:rPr lang="ru-RU" sz="1600" dirty="0" err="1">
                          <a:effectLst/>
                          <a:latin typeface="Arial" pitchFamily="34" charset="0"/>
                          <a:cs typeface="Arial" pitchFamily="34" charset="0"/>
                        </a:rPr>
                        <a:t>Метенова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 Н.М.;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«Современная модель взаимодействия ДОУ и семьи как условие вовлечения родителей в образовательную деятельность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». ГБУ </a:t>
                      </a: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ДПО РО РИПК и ПП РО,  УО Администрации г. Новочеркасска, МБДОУ д/с  №61;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Четвёртая Ярославская региональная школа «Семья в фокусе. Мы вместе». «Университет детства». </a:t>
                      </a:r>
                    </a:p>
                    <a:p>
                      <a:pPr indent="450215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 Круглый стол «Движение семьи в системе ранней помощи» АНО Центр «Содействие</a:t>
                      </a:r>
                      <a:r>
                        <a:rPr lang="ru-RU" sz="16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».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ru-RU" sz="16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Повышен уровень  педагогической компетентности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Собран банк разработок и сценариев проведённых родительских встреч </a:t>
                      </a:r>
                      <a:endParaRPr lang="ru-RU" sz="16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7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D:\Китаева С.Ю\Инновац. площадка\Оформленные на областной уровень\Фото для презентации по ОбИП\Родителские встречи Солныш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3891" y="3593575"/>
            <a:ext cx="3403095" cy="2971800"/>
          </a:xfrm>
          <a:prstGeom prst="rect">
            <a:avLst/>
          </a:prstGeom>
          <a:noFill/>
        </p:spPr>
      </p:pic>
      <p:pic>
        <p:nvPicPr>
          <p:cNvPr id="11266" name="Picture 2" descr="C:\Users\User\Desktop\Мы  на вебинар по ИП\ещё фото\IMG_20231019_1749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6" b="7165"/>
          <a:stretch/>
        </p:blipFill>
        <p:spPr bwMode="auto">
          <a:xfrm>
            <a:off x="5204347" y="321044"/>
            <a:ext cx="3013747" cy="28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Мы  на вебинар по ИП\ещё фото\IMG-20230413-WA00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605" y="3693268"/>
            <a:ext cx="384948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Мы  на вебинар по ИП\ещё фото\Родительское собрание (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1" y="356712"/>
            <a:ext cx="4110176" cy="283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823890" y="3039894"/>
            <a:ext cx="7394203" cy="65337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РОДИТЕЛЬСКИЕ ВСТРЕЧИ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4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94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3" descr="C:\Users\User\Desktop\Мы  на вебинар по ИП\ещё фото\IMG_8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0" y="321044"/>
            <a:ext cx="4207590" cy="28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Мы  на вебинар по ИП\ещё фото\Тюльпан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32156"/>
          <a:stretch/>
        </p:blipFill>
        <p:spPr bwMode="auto">
          <a:xfrm>
            <a:off x="4937506" y="3390089"/>
            <a:ext cx="3768725" cy="288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Мы  на вебинар по ИП\ещё фото\IMG_811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0" y="3390089"/>
            <a:ext cx="4399621" cy="293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User\Desktop\Мы  на вебинар по ИП\ещё фото\DSC0316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90"/>
          <a:stretch/>
        </p:blipFill>
        <p:spPr bwMode="auto">
          <a:xfrm>
            <a:off x="4789971" y="331088"/>
            <a:ext cx="3916260" cy="278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8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718"/>
          <a:stretch/>
        </p:blipFill>
        <p:spPr bwMode="auto">
          <a:xfrm>
            <a:off x="-46372" y="1420091"/>
            <a:ext cx="9190371" cy="543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718" b="57070"/>
          <a:stretch/>
        </p:blipFill>
        <p:spPr bwMode="auto">
          <a:xfrm>
            <a:off x="-46371" y="13856"/>
            <a:ext cx="9190371" cy="233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4636749" y="2140527"/>
            <a:ext cx="4507250" cy="1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4636750" y="1939637"/>
            <a:ext cx="4507250" cy="20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762000" y="374071"/>
            <a:ext cx="4507250" cy="176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ownloads\2024-03-14_10-50-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10446" r="26054" b="57070"/>
          <a:stretch/>
        </p:blipFill>
        <p:spPr bwMode="auto">
          <a:xfrm>
            <a:off x="0" y="117765"/>
            <a:ext cx="2886126" cy="364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304800" y="619872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762000" y="616117"/>
            <a:ext cx="6471895" cy="20029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latinLnBrk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БЛАГОДАРИМ ЗА ВНИМАНИЕ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 smtClean="0">
                <a:latin typeface="Arial" pitchFamily="34" charset="0"/>
                <a:cs typeface="Arial" pitchFamily="34" charset="0"/>
              </a:rPr>
            </a:b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 descr="C:\Users\Махмуд Великий\Desktop\group_qr\qr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6126" y="1743579"/>
            <a:ext cx="2994987" cy="4035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52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-6927" y="0"/>
            <a:ext cx="9144000" cy="6858000"/>
          </a:xfrm>
          <a:prstGeom prst="rect">
            <a:avLst/>
          </a:prstGeom>
          <a:solidFill>
            <a:srgbClr val="CAF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C:\Users\User\Desktop\Модель МиР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" t="16003" r="3747" b="6867"/>
          <a:stretch/>
        </p:blipFill>
        <p:spPr bwMode="auto">
          <a:xfrm>
            <a:off x="2285999" y="968498"/>
            <a:ext cx="6651781" cy="41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Махмуд Великий\Desktop\romashk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1D1FF"/>
              </a:clrFrom>
              <a:clrTo>
                <a:srgbClr val="01D1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268" y="4267200"/>
            <a:ext cx="2992801" cy="2579914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6927" y="274022"/>
            <a:ext cx="8693727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Модель 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партнёрских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отношений «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МиР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» (Мы и Родители)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8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4800" y="298811"/>
            <a:ext cx="8534400" cy="6221732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" pitchFamily="34" charset="0"/>
                <a:cs typeface="Arial" pitchFamily="34" charset="0"/>
              </a:rPr>
              <a:t>Тема: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«Система партнерских отношений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(Мы и Родители) между дошкольной образовательной организацией и семьей как фактор успешного развития дошкольника».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Объект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Процесс взаимодействия семьи и детского сада.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Предмет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: 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Педагогические условия использования современных форм взаимодействия семьи и  детского сада как единой комплексной модели.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Цель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: Создание единого образовательного пространства «детский сад 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-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 семья» для совершенствования условий успешного развития дошкольников.</a:t>
            </a:r>
          </a:p>
          <a:p>
            <a:pPr algn="just"/>
            <a:endParaRPr lang="ru-RU" sz="160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1600" b="1" dirty="0">
                <a:latin typeface="Arial" pitchFamily="34" charset="0"/>
                <a:cs typeface="Arial" pitchFamily="34" charset="0"/>
              </a:rPr>
              <a:t>:</a:t>
            </a:r>
            <a:endParaRPr lang="ru-RU" sz="16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1. Отбор интегрированных форм детско-родительской деятельности по основным  направлениям  развития  детей. 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2. Разработка и апробация системы партнерских отношений «</a:t>
            </a:r>
            <a:r>
              <a:rPr lang="ru-RU" sz="1600" dirty="0" err="1">
                <a:latin typeface="Arial" pitchFamily="34" charset="0"/>
                <a:cs typeface="Arial" pitchFamily="34" charset="0"/>
              </a:rPr>
              <a:t>МиР</a:t>
            </a:r>
            <a:r>
              <a:rPr lang="ru-RU" sz="1600" dirty="0">
                <a:latin typeface="Arial" pitchFamily="34" charset="0"/>
                <a:cs typeface="Arial" pitchFamily="34" charset="0"/>
              </a:rPr>
              <a:t>» («Мы и Родители») между ДОО и семьей.  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3. Установление доверительных отношений с семьями воспитанников и активное вовлечение родителей в единое образовательное пространство ДОО.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4. Повышение профессиональной компетенции педагогов, реализация личностно-профессионального роста специалистов.</a:t>
            </a:r>
          </a:p>
          <a:p>
            <a:pPr algn="just"/>
            <a:r>
              <a:rPr lang="ru-RU" sz="1600" dirty="0">
                <a:latin typeface="Arial" pitchFamily="34" charset="0"/>
                <a:cs typeface="Arial" pitchFamily="34" charset="0"/>
              </a:rPr>
              <a:t>5. Повышение педагогической компетентности и активизация личностного сознания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273467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Китаева С.Ю\Инновац. площадка\Оформленные на областной уровень\Фото для презентации по ОбИП\Коммуникативная ига с родителями Солнышко.png"/>
          <p:cNvPicPr>
            <a:picLocks noChangeAspect="1" noChangeArrowheads="1"/>
          </p:cNvPicPr>
          <p:nvPr/>
        </p:nvPicPr>
        <p:blipFill rotWithShape="1">
          <a:blip r:embed="rId2" cstate="print"/>
          <a:srcRect l="5051" r="4641"/>
          <a:stretch/>
        </p:blipFill>
        <p:spPr bwMode="auto">
          <a:xfrm>
            <a:off x="193012" y="228600"/>
            <a:ext cx="5015721" cy="3124199"/>
          </a:xfrm>
          <a:prstGeom prst="rect">
            <a:avLst/>
          </a:prstGeom>
          <a:noFill/>
        </p:spPr>
      </p:pic>
      <p:pic>
        <p:nvPicPr>
          <p:cNvPr id="2051" name="Picture 3" descr="D:\Китаева С.Ю\Инновац. площадка\Оформленные на областной уровень\Фото для презентации по ОбИП\Родителские встречи Солнышко  .jpg"/>
          <p:cNvPicPr>
            <a:picLocks noChangeAspect="1" noChangeArrowheads="1"/>
          </p:cNvPicPr>
          <p:nvPr/>
        </p:nvPicPr>
        <p:blipFill>
          <a:blip r:embed="rId3" cstate="print"/>
          <a:srcRect t="32075"/>
          <a:stretch>
            <a:fillRect/>
          </a:stretch>
        </p:blipFill>
        <p:spPr bwMode="auto">
          <a:xfrm>
            <a:off x="1763321" y="3429000"/>
            <a:ext cx="3429000" cy="3101931"/>
          </a:xfrm>
          <a:prstGeom prst="rect">
            <a:avLst/>
          </a:prstGeom>
          <a:noFill/>
        </p:spPr>
      </p:pic>
      <p:sp>
        <p:nvSpPr>
          <p:cNvPr id="7" name="Скругленный прямоугольник 6"/>
          <p:cNvSpPr/>
          <p:nvPr/>
        </p:nvSpPr>
        <p:spPr>
          <a:xfrm>
            <a:off x="4953000" y="405901"/>
            <a:ext cx="4075822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ПРОЕКТЫ, КОНКУРСЫ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9" descr="C:\Users\Махмуд Великий\Desktop\romashk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1D1FF"/>
              </a:clrFrom>
              <a:clrTo>
                <a:srgbClr val="01D1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843" y="5105400"/>
            <a:ext cx="1905000" cy="1642186"/>
          </a:xfrm>
          <a:prstGeom prst="rect">
            <a:avLst/>
          </a:prstGeom>
          <a:noFill/>
        </p:spPr>
      </p:pic>
      <p:pic>
        <p:nvPicPr>
          <p:cNvPr id="9" name="Picture 4" descr="D:\Китаева С.Ю\Инновац. площадка\Оформленные на областной уровень\Фото для презентации по ОбИП\Игры своими руками  Солнышк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3596" y="1566306"/>
            <a:ext cx="3725297" cy="497986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D:\Китаева С.Ю\Инновац. площадка\Оформленные на областной уровень\Фото для презентации по ОбИП\День урож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3530" y="329293"/>
            <a:ext cx="4649560" cy="6199414"/>
          </a:xfrm>
          <a:prstGeom prst="rect">
            <a:avLst/>
          </a:prstGeom>
          <a:noFill/>
        </p:spPr>
      </p:pic>
      <p:pic>
        <p:nvPicPr>
          <p:cNvPr id="17409" name="Picture 1" descr="C:\Users\User\Desktop\Мы  на вебинар по ИП\ещё фото\Наш семейный урожай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" b="5758"/>
          <a:stretch/>
        </p:blipFill>
        <p:spPr bwMode="auto">
          <a:xfrm>
            <a:off x="304800" y="329293"/>
            <a:ext cx="3964734" cy="553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04800" y="5917187"/>
            <a:ext cx="4331219" cy="685800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ДЕНЬ УРОЖАЯ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Китаева С.Ю\Инновац. площадка\Оформленные на областной уровень\Фото для презентации по ОбИП\Звезда победы Солнышко.jpg"/>
          <p:cNvPicPr>
            <a:picLocks noChangeAspect="1" noChangeArrowheads="1"/>
          </p:cNvPicPr>
          <p:nvPr/>
        </p:nvPicPr>
        <p:blipFill rotWithShape="1">
          <a:blip r:embed="rId2" cstate="print"/>
          <a:srcRect l="7867" r="10213" b="17116"/>
          <a:stretch/>
        </p:blipFill>
        <p:spPr bwMode="auto">
          <a:xfrm>
            <a:off x="152400" y="381000"/>
            <a:ext cx="4630770" cy="6247010"/>
          </a:xfrm>
          <a:prstGeom prst="rect">
            <a:avLst/>
          </a:prstGeom>
          <a:noFill/>
        </p:spPr>
      </p:pic>
      <p:pic>
        <p:nvPicPr>
          <p:cNvPr id="16385" name="Picture 1" descr="C:\Users\User\Desktop\Мы  на вебинар по ИП\ещё фото\20210428_09510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3" r="15165" b="12094"/>
          <a:stretch/>
        </p:blipFill>
        <p:spPr bwMode="auto">
          <a:xfrm>
            <a:off x="4903761" y="2067950"/>
            <a:ext cx="4072597" cy="456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4495800" y="566056"/>
            <a:ext cx="4498135" cy="88174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«Звезда Победы»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к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годовщине Великой Победы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D:\Китаева С.Ю\Инновац. площадка\Оформленные на областной уровень\Фото для презентации по ОбИП\Игры своими руками Солныш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1" y="558425"/>
            <a:ext cx="4274388" cy="5699184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4411333" y="4419600"/>
            <a:ext cx="4498135" cy="881744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«Дидактические игры </a:t>
            </a: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своими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руками»</a:t>
            </a:r>
          </a:p>
        </p:txBody>
      </p:sp>
      <p:pic>
        <p:nvPicPr>
          <p:cNvPr id="8" name="Picture 1" descr="C:\Users\User\Desktop\Мы  на вебинар по ИП\ещё фото\IMG-20231128-WA00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18" y="558425"/>
            <a:ext cx="4424050" cy="331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7154" y="0"/>
            <a:ext cx="9144000" cy="6858000"/>
          </a:xfrm>
          <a:prstGeom prst="rect">
            <a:avLst/>
          </a:prstGeom>
          <a:solidFill>
            <a:srgbClr val="C9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D:\Китаева С.Ю\Инновац. площадка\Оформленные на областной уровень\Фото для презентации по ОбИП\Юбиляр в объективе. 85 лет Ростовской области Солнышко.jpg"/>
          <p:cNvPicPr>
            <a:picLocks noChangeAspect="1" noChangeArrowheads="1"/>
          </p:cNvPicPr>
          <p:nvPr/>
        </p:nvPicPr>
        <p:blipFill rotWithShape="1">
          <a:blip r:embed="rId2" cstate="print"/>
          <a:srcRect l="3878"/>
          <a:stretch/>
        </p:blipFill>
        <p:spPr bwMode="auto">
          <a:xfrm>
            <a:off x="156869" y="3403121"/>
            <a:ext cx="4377977" cy="3024553"/>
          </a:xfrm>
          <a:prstGeom prst="rect">
            <a:avLst/>
          </a:prstGeom>
          <a:noFill/>
        </p:spPr>
      </p:pic>
      <p:pic>
        <p:nvPicPr>
          <p:cNvPr id="14337" name="Picture 1" descr="C:\Users\User\Desktop\Мы  на вебинар по ИП\ещё фото\IMG-20220606-WA00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355" y="563207"/>
            <a:ext cx="4390879" cy="585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3399" y="914400"/>
            <a:ext cx="4498135" cy="1113193"/>
          </a:xfrm>
          <a:prstGeom prst="roundRect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Он-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лайн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флешмоб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latin typeface="Arial" pitchFamily="34" charset="0"/>
                <a:cs typeface="Arial" pitchFamily="34" charset="0"/>
              </a:rPr>
              <a:t>«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Юбиляр в объективе.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Ростовской области 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85»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11673782</TotalTime>
  <Words>610</Words>
  <Application>Microsoft Office PowerPoint</Application>
  <PresentationFormat>Экран (4:3)</PresentationFormat>
  <Paragraphs>91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Солнышко</dc:creator>
  <cp:lastModifiedBy>User</cp:lastModifiedBy>
  <cp:revision>104</cp:revision>
  <dcterms:created xsi:type="dcterms:W3CDTF">2001-12-31T22:28:29Z</dcterms:created>
  <dcterms:modified xsi:type="dcterms:W3CDTF">2024-03-20T07:20:36Z</dcterms:modified>
</cp:coreProperties>
</file>